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56" r:id="rId2"/>
    <p:sldId id="268" r:id="rId3"/>
    <p:sldId id="267" r:id="rId4"/>
    <p:sldId id="257" r:id="rId5"/>
    <p:sldId id="269" r:id="rId6"/>
    <p:sldId id="264" r:id="rId7"/>
    <p:sldId id="262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165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15363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364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365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366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6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369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370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C08E63A7-34CA-4261-B26F-2B6D915D75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A0EF3F-49C1-4C4F-90CB-4607DA3608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A5D26-CA4E-4AF9-8389-945B5EFE29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23D84-99F9-4344-970D-D5DBD5A375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F7F947-1D6B-4ED2-93DD-C20C5C5339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698D60-A3F3-4A59-932A-9D94DF24F8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2D8886-849F-47F0-95F8-90B6CCBBAC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0F0DC3-AD2A-452F-898A-1CAB40AD19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AF38F-B277-4918-BEAA-870454462D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5781C2-3BE7-4F50-81D5-733F21FF1D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8E1528-83CD-42F3-B4D5-190409DC25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4339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40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341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4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43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143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3F4974AA-BCFE-4749-9EC7-F7F341B48A2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72;&#1090;&#1077;&#1084;&#1072;&#1090;&#1080;&#1082;&#1072;%203%20&#1082;&#1083;&#1072;&#1089;&#1089;%20&#1087;&#1086;&#1088;&#1103;&#1076;&#1086;&#1082;%20&#1076;&#1077;&#1081;&#1089;&#1090;&#1074;&#1080;&#1081;\&#1073;&#1091;&#1075;&#1080;-&#1074;&#1091;&#1075;&#1080;.mp3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6600" b="1" dirty="0" smtClean="0"/>
              <a:t>МАТЕМАТИКА</a:t>
            </a:r>
            <a:endParaRPr lang="ru-RU" sz="6600" b="1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3286124"/>
            <a:ext cx="6629400" cy="2844820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212165"/>
                </a:solidFill>
              </a:rPr>
              <a:t>3 </a:t>
            </a:r>
            <a:r>
              <a:rPr lang="ru-RU" sz="4000" b="1" dirty="0">
                <a:solidFill>
                  <a:srgbClr val="212165"/>
                </a:solidFill>
              </a:rPr>
              <a:t>класс</a:t>
            </a:r>
          </a:p>
          <a:p>
            <a:pPr algn="ctr"/>
            <a:r>
              <a:rPr lang="ru-RU" sz="4000" b="1" i="1" dirty="0" smtClean="0">
                <a:solidFill>
                  <a:srgbClr val="212165"/>
                </a:solidFill>
              </a:rPr>
              <a:t>Нестеренко</a:t>
            </a:r>
          </a:p>
          <a:p>
            <a:pPr algn="ctr"/>
            <a:r>
              <a:rPr lang="ru-RU" sz="4000" b="1" i="1" dirty="0" smtClean="0">
                <a:solidFill>
                  <a:srgbClr val="212165"/>
                </a:solidFill>
              </a:rPr>
              <a:t>Виктория Викторовна</a:t>
            </a:r>
            <a:endParaRPr lang="ru-RU" sz="4000" b="1" i="1" dirty="0">
              <a:solidFill>
                <a:srgbClr val="212165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28596" y="2071678"/>
            <a:ext cx="914400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rgbClr val="212165"/>
                </a:solidFill>
                <a:latin typeface="+mn-lt"/>
              </a:rPr>
              <a:t>Математика - прекрасный урок,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rgbClr val="212165"/>
                </a:solidFill>
                <a:latin typeface="+mn-lt"/>
              </a:rPr>
              <a:t>Надо познать любой уголок!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rgbClr val="212165"/>
                </a:solidFill>
                <a:latin typeface="+mn-lt"/>
              </a:rPr>
              <a:t>Задачи, примеры или </a:t>
            </a:r>
            <a:r>
              <a:rPr lang="ru-RU" sz="3600" b="1" dirty="0" err="1">
                <a:solidFill>
                  <a:srgbClr val="212165"/>
                </a:solidFill>
                <a:latin typeface="+mn-lt"/>
              </a:rPr>
              <a:t>танграм</a:t>
            </a:r>
            <a:r>
              <a:rPr lang="ru-RU" sz="3600" b="1" dirty="0">
                <a:solidFill>
                  <a:srgbClr val="212165"/>
                </a:solidFill>
                <a:latin typeface="+mn-lt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rgbClr val="212165"/>
                </a:solidFill>
                <a:latin typeface="+mn-lt"/>
              </a:rPr>
              <a:t>Числа и цифры нужны будут нам!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Умножение </a:t>
            </a:r>
            <a:r>
              <a:rPr lang="ru-RU" dirty="0" smtClean="0"/>
              <a:t>на 10 и на 100</a:t>
            </a:r>
            <a:endParaRPr lang="ru-RU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928662" y="3109922"/>
            <a:ext cx="7286676" cy="1676400"/>
          </a:xfrm>
        </p:spPr>
        <p:txBody>
          <a:bodyPr/>
          <a:lstStyle/>
          <a:p>
            <a:r>
              <a:rPr lang="ru-RU" sz="3600" kern="1200" dirty="0">
                <a:solidFill>
                  <a:srgbClr val="212165"/>
                </a:solidFill>
              </a:rPr>
              <a:t>Чему бы вы хотели научиться на этом уроке? </a:t>
            </a:r>
            <a:endParaRPr lang="ru-RU" sz="3600" kern="1200" dirty="0" smtClean="0">
              <a:solidFill>
                <a:srgbClr val="212165"/>
              </a:solidFill>
            </a:endParaRPr>
          </a:p>
          <a:p>
            <a:r>
              <a:rPr lang="ru-RU" sz="3600" kern="1200" dirty="0" smtClean="0">
                <a:solidFill>
                  <a:srgbClr val="212165"/>
                </a:solidFill>
              </a:rPr>
              <a:t>Какие </a:t>
            </a:r>
            <a:r>
              <a:rPr lang="ru-RU" sz="3600" kern="1200" dirty="0">
                <a:solidFill>
                  <a:srgbClr val="212165"/>
                </a:solidFill>
              </a:rPr>
              <a:t>цели поставим  перед собой? </a:t>
            </a:r>
            <a:endParaRPr lang="ru-RU" sz="3600" kern="1200" dirty="0">
              <a:solidFill>
                <a:srgbClr val="212165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39631" y="2285992"/>
            <a:ext cx="7558479" cy="279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rgbClr val="212165"/>
                </a:solidFill>
                <a:latin typeface="+mn-lt"/>
              </a:rPr>
              <a:t>10 ∙ 8 = </a:t>
            </a:r>
            <a:r>
              <a:rPr lang="ru-RU" sz="3600" b="1" dirty="0" smtClean="0">
                <a:solidFill>
                  <a:srgbClr val="212165"/>
                </a:solidFill>
                <a:latin typeface="+mn-lt"/>
              </a:rPr>
              <a:t>          </a:t>
            </a:r>
            <a:r>
              <a:rPr lang="ru-RU" sz="3600" b="1" dirty="0">
                <a:solidFill>
                  <a:srgbClr val="212165"/>
                </a:solidFill>
                <a:latin typeface="+mn-lt"/>
              </a:rPr>
              <a:t>90 : 9 =     </a:t>
            </a:r>
            <a:r>
              <a:rPr lang="ru-RU" sz="3600" b="1" dirty="0" smtClean="0">
                <a:solidFill>
                  <a:srgbClr val="212165"/>
                </a:solidFill>
                <a:latin typeface="+mn-lt"/>
              </a:rPr>
              <a:t>   </a:t>
            </a:r>
            <a:r>
              <a:rPr lang="ru-RU" sz="3600" b="1" dirty="0">
                <a:solidFill>
                  <a:srgbClr val="212165"/>
                </a:solidFill>
                <a:latin typeface="+mn-lt"/>
              </a:rPr>
              <a:t>100 ∙ 5 =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212165"/>
                </a:solidFill>
                <a:latin typeface="+mn-lt"/>
              </a:rPr>
              <a:t>10 </a:t>
            </a:r>
            <a:r>
              <a:rPr lang="ru-RU" sz="3600" b="1" dirty="0">
                <a:solidFill>
                  <a:srgbClr val="212165"/>
                </a:solidFill>
                <a:latin typeface="+mn-lt"/>
              </a:rPr>
              <a:t>∙ 4 =   </a:t>
            </a:r>
            <a:r>
              <a:rPr lang="ru-RU" sz="3600" b="1" dirty="0" smtClean="0">
                <a:solidFill>
                  <a:srgbClr val="212165"/>
                </a:solidFill>
                <a:latin typeface="+mn-lt"/>
              </a:rPr>
              <a:t>        </a:t>
            </a:r>
            <a:r>
              <a:rPr lang="ru-RU" sz="3600" b="1" dirty="0">
                <a:solidFill>
                  <a:srgbClr val="212165"/>
                </a:solidFill>
                <a:latin typeface="+mn-lt"/>
              </a:rPr>
              <a:t>40 : 2 =  </a:t>
            </a:r>
            <a:r>
              <a:rPr lang="ru-RU" sz="3600" b="1" dirty="0" smtClean="0">
                <a:solidFill>
                  <a:srgbClr val="212165"/>
                </a:solidFill>
                <a:latin typeface="+mn-lt"/>
              </a:rPr>
              <a:t>      </a:t>
            </a:r>
            <a:r>
              <a:rPr lang="ru-RU" sz="3600" b="1" dirty="0">
                <a:solidFill>
                  <a:srgbClr val="212165"/>
                </a:solidFill>
                <a:latin typeface="+mn-lt"/>
              </a:rPr>
              <a:t>100 ∙ 9 =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212165"/>
                </a:solidFill>
                <a:latin typeface="+mn-lt"/>
              </a:rPr>
              <a:t>10 </a:t>
            </a:r>
            <a:r>
              <a:rPr lang="ru-RU" sz="3600" b="1" dirty="0">
                <a:solidFill>
                  <a:srgbClr val="212165"/>
                </a:solidFill>
                <a:latin typeface="+mn-lt"/>
              </a:rPr>
              <a:t>∙ 7 =      </a:t>
            </a:r>
            <a:r>
              <a:rPr lang="ru-RU" sz="3600" b="1" dirty="0" smtClean="0">
                <a:solidFill>
                  <a:srgbClr val="212165"/>
                </a:solidFill>
                <a:latin typeface="+mn-lt"/>
              </a:rPr>
              <a:t>     </a:t>
            </a:r>
            <a:r>
              <a:rPr lang="ru-RU" sz="3600" b="1" dirty="0">
                <a:solidFill>
                  <a:srgbClr val="212165"/>
                </a:solidFill>
                <a:latin typeface="+mn-lt"/>
              </a:rPr>
              <a:t>80 : 8 =  </a:t>
            </a:r>
            <a:r>
              <a:rPr lang="ru-RU" sz="3600" b="1" dirty="0" smtClean="0">
                <a:solidFill>
                  <a:srgbClr val="212165"/>
                </a:solidFill>
                <a:latin typeface="+mn-lt"/>
              </a:rPr>
              <a:t>      </a:t>
            </a:r>
            <a:r>
              <a:rPr lang="ru-RU" sz="3600" b="1" dirty="0">
                <a:solidFill>
                  <a:srgbClr val="212165"/>
                </a:solidFill>
                <a:latin typeface="+mn-lt"/>
              </a:rPr>
              <a:t>100 ∙ 6 =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6597" y="285728"/>
            <a:ext cx="8315931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Реши с устным </a:t>
            </a:r>
            <a:r>
              <a:rPr lang="ru-RU" sz="4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объяснением</a:t>
            </a:r>
            <a:endParaRPr lang="ru-RU" sz="4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6597" y="285728"/>
            <a:ext cx="843814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Составь примеры по образцу</a:t>
            </a:r>
            <a:endParaRPr lang="ru-RU" sz="4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57158" y="2143116"/>
            <a:ext cx="8202887" cy="318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212165"/>
                </a:solidFill>
                <a:latin typeface="+mn-lt"/>
              </a:rPr>
              <a:t>10 </a:t>
            </a:r>
            <a:r>
              <a:rPr lang="ru-RU" sz="3200" b="1" dirty="0">
                <a:solidFill>
                  <a:srgbClr val="212165"/>
                </a:solidFill>
                <a:latin typeface="+mn-lt"/>
              </a:rPr>
              <a:t>∙ 4 = 40    </a:t>
            </a:r>
            <a:r>
              <a:rPr lang="ru-RU" sz="3200" b="1" dirty="0" smtClean="0">
                <a:solidFill>
                  <a:srgbClr val="212165"/>
                </a:solidFill>
                <a:latin typeface="+mn-lt"/>
              </a:rPr>
              <a:t>  </a:t>
            </a:r>
            <a:r>
              <a:rPr lang="ru-RU" sz="3200" b="1" dirty="0">
                <a:solidFill>
                  <a:srgbClr val="212165"/>
                </a:solidFill>
                <a:latin typeface="+mn-lt"/>
              </a:rPr>
              <a:t>30 ∙ 3 =      </a:t>
            </a:r>
            <a:r>
              <a:rPr lang="ru-RU" sz="3200" b="1" dirty="0" smtClean="0">
                <a:solidFill>
                  <a:srgbClr val="212165"/>
                </a:solidFill>
                <a:latin typeface="+mn-lt"/>
              </a:rPr>
              <a:t>40 </a:t>
            </a:r>
            <a:r>
              <a:rPr lang="ru-RU" sz="3200" b="1" dirty="0">
                <a:solidFill>
                  <a:srgbClr val="212165"/>
                </a:solidFill>
                <a:latin typeface="+mn-lt"/>
              </a:rPr>
              <a:t>∙ 2 =    </a:t>
            </a:r>
            <a:r>
              <a:rPr lang="ru-RU" sz="3200" b="1" dirty="0" smtClean="0">
                <a:solidFill>
                  <a:srgbClr val="212165"/>
                </a:solidFill>
                <a:latin typeface="+mn-lt"/>
              </a:rPr>
              <a:t>50 </a:t>
            </a:r>
            <a:r>
              <a:rPr lang="ru-RU" sz="3200" b="1" dirty="0">
                <a:solidFill>
                  <a:srgbClr val="212165"/>
                </a:solidFill>
                <a:latin typeface="+mn-lt"/>
              </a:rPr>
              <a:t>∙ 2 =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212165"/>
                </a:solidFill>
                <a:latin typeface="+mn-lt"/>
              </a:rPr>
              <a:t> </a:t>
            </a:r>
            <a:r>
              <a:rPr lang="ru-RU" sz="3200" b="1" dirty="0" smtClean="0">
                <a:solidFill>
                  <a:srgbClr val="212165"/>
                </a:solidFill>
                <a:latin typeface="+mn-lt"/>
              </a:rPr>
              <a:t>4 </a:t>
            </a:r>
            <a:r>
              <a:rPr lang="ru-RU" sz="3200" b="1" dirty="0">
                <a:solidFill>
                  <a:srgbClr val="212165"/>
                </a:solidFill>
                <a:latin typeface="+mn-lt"/>
              </a:rPr>
              <a:t>∙ 10 = 40   </a:t>
            </a:r>
            <a:r>
              <a:rPr lang="ru-RU" sz="3200" b="1" dirty="0" smtClean="0">
                <a:solidFill>
                  <a:srgbClr val="212165"/>
                </a:solidFill>
                <a:latin typeface="+mn-lt"/>
              </a:rPr>
              <a:t>  _______    _______  ______</a:t>
            </a:r>
            <a:endParaRPr lang="ru-RU" sz="3200" b="1" dirty="0">
              <a:solidFill>
                <a:srgbClr val="212165"/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212165"/>
                </a:solidFill>
                <a:latin typeface="+mn-lt"/>
              </a:rPr>
              <a:t> </a:t>
            </a:r>
            <a:r>
              <a:rPr lang="ru-RU" sz="3200" b="1" dirty="0" smtClean="0">
                <a:solidFill>
                  <a:srgbClr val="212165"/>
                </a:solidFill>
                <a:latin typeface="+mn-lt"/>
              </a:rPr>
              <a:t>40 </a:t>
            </a:r>
            <a:r>
              <a:rPr lang="ru-RU" sz="3200" b="1" dirty="0">
                <a:solidFill>
                  <a:srgbClr val="212165"/>
                </a:solidFill>
                <a:latin typeface="+mn-lt"/>
              </a:rPr>
              <a:t>: 4 = 10  </a:t>
            </a:r>
            <a:r>
              <a:rPr lang="ru-RU" sz="3200" b="1" dirty="0" smtClean="0">
                <a:solidFill>
                  <a:srgbClr val="212165"/>
                </a:solidFill>
                <a:latin typeface="+mn-lt"/>
              </a:rPr>
              <a:t>   _______    _______  ______</a:t>
            </a:r>
            <a:endParaRPr lang="ru-RU" sz="3200" b="1" dirty="0">
              <a:solidFill>
                <a:srgbClr val="212165"/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212165"/>
                </a:solidFill>
                <a:latin typeface="+mn-lt"/>
              </a:rPr>
              <a:t> </a:t>
            </a:r>
            <a:r>
              <a:rPr lang="ru-RU" sz="3200" b="1" dirty="0" smtClean="0">
                <a:solidFill>
                  <a:srgbClr val="212165"/>
                </a:solidFill>
                <a:latin typeface="+mn-lt"/>
              </a:rPr>
              <a:t>40 </a:t>
            </a:r>
            <a:r>
              <a:rPr lang="ru-RU" sz="3200" b="1" dirty="0">
                <a:solidFill>
                  <a:srgbClr val="212165"/>
                </a:solidFill>
                <a:latin typeface="+mn-lt"/>
              </a:rPr>
              <a:t>: 10 = 4  </a:t>
            </a:r>
            <a:r>
              <a:rPr lang="ru-RU" sz="3200" b="1" dirty="0" smtClean="0">
                <a:solidFill>
                  <a:srgbClr val="212165"/>
                </a:solidFill>
                <a:latin typeface="+mn-lt"/>
              </a:rPr>
              <a:t>   _______    _______  ______</a:t>
            </a:r>
            <a:endParaRPr lang="ru-RU" sz="3200" b="1" dirty="0">
              <a:solidFill>
                <a:srgbClr val="212165"/>
              </a:solidFill>
              <a:latin typeface="+mn-lt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19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714348" y="2571744"/>
            <a:ext cx="6629400" cy="363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446088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tabLst>
                <a:tab pos="1793875" algn="l"/>
              </a:tabLst>
            </a:pPr>
            <a:endParaRPr lang="ru-RU" sz="4000" dirty="0">
              <a:solidFill>
                <a:srgbClr val="212165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1397000"/>
          <a:ext cx="8215370" cy="4746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594"/>
                <a:gridCol w="3714776"/>
              </a:tblGrid>
              <a:tr h="47466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212165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ЗАДАЧА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kern="1200" dirty="0" smtClean="0">
                        <a:solidFill>
                          <a:srgbClr val="21216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kern="1200" dirty="0" smtClean="0">
                          <a:solidFill>
                            <a:srgbClr val="212165"/>
                          </a:solidFill>
                          <a:latin typeface="+mn-lt"/>
                          <a:ea typeface="+mn-ea"/>
                          <a:cs typeface="+mn-cs"/>
                        </a:rPr>
                        <a:t>60 чашек упаковали в коробки, по 6 чашек в каждую. Сколько получилось коробок с чашками?</a:t>
                      </a:r>
                    </a:p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212165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ЗАДАЧА</a:t>
                      </a:r>
                      <a:endParaRPr lang="ru-RU" sz="3200" b="1" kern="1200" dirty="0" smtClean="0">
                        <a:solidFill>
                          <a:srgbClr val="21216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3200" b="1" kern="1200" dirty="0" smtClean="0">
                        <a:solidFill>
                          <a:srgbClr val="21216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3200" b="1" kern="1200" dirty="0" smtClean="0">
                          <a:solidFill>
                            <a:srgbClr val="212165"/>
                          </a:solidFill>
                          <a:latin typeface="+mn-lt"/>
                          <a:ea typeface="+mn-ea"/>
                          <a:cs typeface="+mn-cs"/>
                        </a:rPr>
                        <a:t>70 штук яиц разложили в 7 коробок поровну. Сколько яиц в 5 таких коробках?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dirty="0" err="1"/>
              <a:t>Физминутка</a:t>
            </a:r>
            <a:endParaRPr lang="ru-RU" sz="6000" b="1" dirty="0"/>
          </a:p>
        </p:txBody>
      </p:sp>
      <p:pic>
        <p:nvPicPr>
          <p:cNvPr id="22532" name="Picture 4" descr="36687034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1700213"/>
            <a:ext cx="4584700" cy="3709987"/>
          </a:xfrm>
          <a:prstGeom prst="rect">
            <a:avLst/>
          </a:prstGeom>
          <a:noFill/>
        </p:spPr>
      </p:pic>
      <p:pic>
        <p:nvPicPr>
          <p:cNvPr id="7" name="буги-вуг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70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25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>
            <a:off x="214282" y="260350"/>
            <a:ext cx="792961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Times New Roman"/>
                <a:cs typeface="Times New Roman"/>
              </a:rPr>
              <a:t>Лист самооценки</a:t>
            </a:r>
            <a:endParaRPr lang="ru-RU" sz="3600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2"/>
          <a:srcRect l="12305" t="30273" r="27343" b="29687"/>
          <a:stretch>
            <a:fillRect/>
          </a:stretch>
        </p:blipFill>
        <p:spPr bwMode="auto">
          <a:xfrm>
            <a:off x="500035" y="2000240"/>
            <a:ext cx="8072494" cy="3286148"/>
          </a:xfrm>
          <a:prstGeom prst="rect">
            <a:avLst/>
          </a:prstGeom>
          <a:noFill/>
          <a:ln cmpd="tri">
            <a:solidFill>
              <a:srgbClr val="000099"/>
            </a:solidFill>
          </a:ln>
          <a:effectLst>
            <a:outerShdw blurRad="50800" dist="50800" dir="5400000" algn="ctr" rotWithShape="0">
              <a:schemeClr val="tx2">
                <a:lumMod val="60000"/>
                <a:lumOff val="40000"/>
              </a:schemeClr>
            </a:outerShdw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0001_5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33CCFF"/>
          </a:solidFill>
        </p:spPr>
      </p:pic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611188" y="3544888"/>
            <a:ext cx="7993062" cy="33131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381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/>
              </a:rPr>
              <a:t>Спасибо за урок!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65</TotalTime>
  <Words>181</Words>
  <Application>Microsoft Office PowerPoint</Application>
  <PresentationFormat>Экран (4:3)</PresentationFormat>
  <Paragraphs>29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Times New Roman</vt:lpstr>
      <vt:lpstr>Wingdings</vt:lpstr>
      <vt:lpstr>Arial Black</vt:lpstr>
      <vt:lpstr>Arial Cyr</vt:lpstr>
      <vt:lpstr>Скругленный</vt:lpstr>
      <vt:lpstr>МАТЕМАТИКА</vt:lpstr>
      <vt:lpstr>Слайд 2</vt:lpstr>
      <vt:lpstr>Умножение на 10 и на 100</vt:lpstr>
      <vt:lpstr>Слайд 4</vt:lpstr>
      <vt:lpstr>Слайд 5</vt:lpstr>
      <vt:lpstr>Слайд 6</vt:lpstr>
      <vt:lpstr>Физминутка</vt:lpstr>
      <vt:lpstr>Слайд 8</vt:lpstr>
      <vt:lpstr>Слайд 9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Умножение и деление на 2. Половина числа.</dc:title>
  <dc:creator>User</dc:creator>
  <cp:lastModifiedBy>SamLab.ws</cp:lastModifiedBy>
  <cp:revision>11</cp:revision>
  <dcterms:created xsi:type="dcterms:W3CDTF">2011-11-19T11:50:38Z</dcterms:created>
  <dcterms:modified xsi:type="dcterms:W3CDTF">2013-02-14T12:17:23Z</dcterms:modified>
</cp:coreProperties>
</file>